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256" r:id="rId2"/>
    <p:sldId id="258" r:id="rId3"/>
    <p:sldId id="271" r:id="rId4"/>
    <p:sldId id="272" r:id="rId5"/>
    <p:sldId id="259" r:id="rId6"/>
    <p:sldId id="260" r:id="rId7"/>
    <p:sldId id="263" r:id="rId8"/>
    <p:sldId id="261" r:id="rId9"/>
    <p:sldId id="264" r:id="rId10"/>
    <p:sldId id="257" r:id="rId11"/>
    <p:sldId id="265" r:id="rId12"/>
    <p:sldId id="266" r:id="rId13"/>
    <p:sldId id="267" r:id="rId14"/>
    <p:sldId id="262" r:id="rId15"/>
    <p:sldId id="268" r:id="rId16"/>
    <p:sldId id="273" r:id="rId17"/>
    <p:sldId id="270" r:id="rId18"/>
    <p:sldId id="269" r:id="rId19"/>
    <p:sldId id="274"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4" autoAdjust="0"/>
    <p:restoredTop sz="88468" autoAdjust="0"/>
  </p:normalViewPr>
  <p:slideViewPr>
    <p:cSldViewPr snapToGrid="0" snapToObjects="1">
      <p:cViewPr varScale="1">
        <p:scale>
          <a:sx n="76" d="100"/>
          <a:sy n="76" d="100"/>
        </p:scale>
        <p:origin x="1642"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840D48F-D497-AC4A-892C-E9963E086B81}" type="datetimeFigureOut">
              <a:rPr lang="en-US" smtClean="0"/>
              <a:t>3/11/2020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9FB431-5614-494F-8C30-110568F214AB}" type="slidenum">
              <a:rPr lang="en-US" smtClean="0"/>
              <a:t>‹#›</a:t>
            </a:fld>
            <a:endParaRPr lang="en-US"/>
          </a:p>
        </p:txBody>
      </p:sp>
    </p:spTree>
    <p:extLst>
      <p:ext uri="{BB962C8B-B14F-4D97-AF65-F5344CB8AC3E}">
        <p14:creationId xmlns:p14="http://schemas.microsoft.com/office/powerpoint/2010/main" val="7207526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9905CB-A710-9447-BAF8-7ACDE873D266}" type="datetimeFigureOut">
              <a:rPr lang="en-US" smtClean="0"/>
              <a:t>3/11/2020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BB5252-502B-8342-AB51-DA70CD7943DF}" type="slidenum">
              <a:rPr lang="en-US" smtClean="0"/>
              <a:t>‹#›</a:t>
            </a:fld>
            <a:endParaRPr lang="en-US"/>
          </a:p>
        </p:txBody>
      </p:sp>
    </p:spTree>
    <p:extLst>
      <p:ext uri="{BB962C8B-B14F-4D97-AF65-F5344CB8AC3E}">
        <p14:creationId xmlns:p14="http://schemas.microsoft.com/office/powerpoint/2010/main" val="152875688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continuous educational tradition originating in ancient Greece. </a:t>
            </a:r>
          </a:p>
          <a:p>
            <a:pPr lvl="0"/>
            <a:endParaRPr lang="en-US" sz="1200" kern="1200" baseline="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ancients believed that education was fundamentally about shaping loves. What one loved and treasured could be right or wrong according to how that love accorded to the structure of reality.” (4) as Catholics,</a:t>
            </a:r>
            <a:r>
              <a:rPr lang="en-US" sz="1200" kern="1200" baseline="0" dirty="0">
                <a:solidFill>
                  <a:schemeClr val="tx1"/>
                </a:solidFill>
                <a:effectLst/>
                <a:latin typeface="+mn-lt"/>
                <a:ea typeface="+mn-ea"/>
                <a:cs typeface="+mn-cs"/>
              </a:rPr>
              <a:t> we believe that God is the source of the structure of reality, and so a proper shaping of loves will point all of our loves towards God and then towards our neighbor and the structure of </a:t>
            </a:r>
            <a:r>
              <a:rPr lang="en-US" sz="1200" kern="1200" baseline="0">
                <a:solidFill>
                  <a:schemeClr val="tx1"/>
                </a:solidFill>
                <a:effectLst/>
                <a:latin typeface="+mn-lt"/>
                <a:ea typeface="+mn-ea"/>
                <a:cs typeface="+mn-cs"/>
              </a:rPr>
              <a:t>God’s creation.</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“Grounded in piety, Christian classical education cultivates the virtue of the student in body, heart, and mind, while nurturing a love for wisdom under the lordship of Christ” (4)</a:t>
            </a:r>
          </a:p>
          <a:p>
            <a:endParaRPr lang="en-US" dirty="0"/>
          </a:p>
        </p:txBody>
      </p:sp>
      <p:sp>
        <p:nvSpPr>
          <p:cNvPr id="4" name="Slide Number Placeholder 3"/>
          <p:cNvSpPr>
            <a:spLocks noGrp="1"/>
          </p:cNvSpPr>
          <p:nvPr>
            <p:ph type="sldNum" sz="quarter" idx="10"/>
          </p:nvPr>
        </p:nvSpPr>
        <p:spPr/>
        <p:txBody>
          <a:bodyPr/>
          <a:lstStyle/>
          <a:p>
            <a:fld id="{65BB5252-502B-8342-AB51-DA70CD7943DF}" type="slidenum">
              <a:rPr lang="en-US" smtClean="0"/>
              <a:t>1</a:t>
            </a:fld>
            <a:endParaRPr lang="en-US"/>
          </a:p>
        </p:txBody>
      </p:sp>
    </p:spTree>
    <p:extLst>
      <p:ext uri="{BB962C8B-B14F-4D97-AF65-F5344CB8AC3E}">
        <p14:creationId xmlns:p14="http://schemas.microsoft.com/office/powerpoint/2010/main" val="2776343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BB5252-502B-8342-AB51-DA70CD7943DF}" type="slidenum">
              <a:rPr lang="en-US" smtClean="0"/>
              <a:t>3</a:t>
            </a:fld>
            <a:endParaRPr lang="en-US"/>
          </a:p>
        </p:txBody>
      </p:sp>
    </p:spTree>
    <p:extLst>
      <p:ext uri="{BB962C8B-B14F-4D97-AF65-F5344CB8AC3E}">
        <p14:creationId xmlns:p14="http://schemas.microsoft.com/office/powerpoint/2010/main" val="2472049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role of parents</a:t>
            </a:r>
            <a:r>
              <a:rPr lang="en-US" baseline="0" dirty="0"/>
              <a:t> in education is of such importance that it is almost impossible to provide an adequate substitute. The right and duty of parents to educate their children are primordial and inalienable.” </a:t>
            </a:r>
            <a:r>
              <a:rPr lang="mr-IN" baseline="0" dirty="0"/>
              <a:t>–</a:t>
            </a:r>
            <a:r>
              <a:rPr lang="en-US" baseline="0" dirty="0"/>
              <a:t>The Catechism of the Catholic Church, </a:t>
            </a:r>
            <a:r>
              <a:rPr lang="en-US" baseline="0" dirty="0" err="1"/>
              <a:t>para</a:t>
            </a:r>
            <a:r>
              <a:rPr lang="en-US" baseline="0" dirty="0"/>
              <a:t>. 2221</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school culture must incarnate piety, virtue, and grace. For inevitably, the culture of the school educates as much as its curriculum.” (15)</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“When the gods tell Aeneas that he must leave the burning city of Troy and take his people to a new homeland far away, his father </a:t>
            </a:r>
            <a:r>
              <a:rPr lang="en-US" sz="1200" kern="1200" dirty="0" err="1">
                <a:solidFill>
                  <a:schemeClr val="tx1"/>
                </a:solidFill>
                <a:effectLst/>
                <a:latin typeface="+mn-lt"/>
                <a:ea typeface="+mn-ea"/>
                <a:cs typeface="+mn-cs"/>
              </a:rPr>
              <a:t>Anchises</a:t>
            </a:r>
            <a:r>
              <a:rPr lang="en-US" sz="1200" kern="1200" dirty="0">
                <a:solidFill>
                  <a:schemeClr val="tx1"/>
                </a:solidFill>
                <a:effectLst/>
                <a:latin typeface="+mn-lt"/>
                <a:ea typeface="+mn-ea"/>
                <a:cs typeface="+mn-cs"/>
              </a:rPr>
              <a:t>—like any stubborn old man—at first refuses to go. He wants to die in his Trojan home, but Aeneas will not leave the old man’s side. It requires a sign from the heavens to persuade </a:t>
            </a:r>
            <a:r>
              <a:rPr lang="en-US" sz="1200" kern="1200" dirty="0" err="1">
                <a:solidFill>
                  <a:schemeClr val="tx1"/>
                </a:solidFill>
                <a:effectLst/>
                <a:latin typeface="+mn-lt"/>
                <a:ea typeface="+mn-ea"/>
                <a:cs typeface="+mn-cs"/>
              </a:rPr>
              <a:t>Anchises</a:t>
            </a:r>
            <a:r>
              <a:rPr lang="en-US" sz="1200" kern="1200" dirty="0">
                <a:solidFill>
                  <a:schemeClr val="tx1"/>
                </a:solidFill>
                <a:effectLst/>
                <a:latin typeface="+mn-lt"/>
                <a:ea typeface="+mn-ea"/>
                <a:cs typeface="+mn-cs"/>
              </a:rPr>
              <a:t>, and when he agrees, Aeneas carries his father on his shoulders (for </a:t>
            </a:r>
            <a:r>
              <a:rPr lang="en-US" sz="1200" kern="1200" dirty="0" err="1">
                <a:solidFill>
                  <a:schemeClr val="tx1"/>
                </a:solidFill>
                <a:effectLst/>
                <a:latin typeface="+mn-lt"/>
                <a:ea typeface="+mn-ea"/>
                <a:cs typeface="+mn-cs"/>
              </a:rPr>
              <a:t>Anchises</a:t>
            </a:r>
            <a:r>
              <a:rPr lang="en-US" sz="1200" kern="1200" dirty="0">
                <a:solidFill>
                  <a:schemeClr val="tx1"/>
                </a:solidFill>
                <a:effectLst/>
                <a:latin typeface="+mn-lt"/>
                <a:ea typeface="+mn-ea"/>
                <a:cs typeface="+mn-cs"/>
              </a:rPr>
              <a:t> is crippled), and takes his small son by the hand, while the father carries the figurines of the household gods, departed ancestors now made divine. It is the poem’s great emblem of piety. Indeed, whenever Aeneas has a decision to make—do we put in at port here, or press on?—he consults his father, the chief of the tribe.” –Anthony </a:t>
            </a:r>
            <a:r>
              <a:rPr lang="en-US" sz="1200" kern="1200" dirty="0" err="1">
                <a:solidFill>
                  <a:schemeClr val="tx1"/>
                </a:solidFill>
                <a:effectLst/>
                <a:latin typeface="+mn-lt"/>
                <a:ea typeface="+mn-ea"/>
                <a:cs typeface="+mn-cs"/>
              </a:rPr>
              <a:t>Esolen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5BB5252-502B-8342-AB51-DA70CD7943DF}" type="slidenum">
              <a:rPr lang="en-US" smtClean="0"/>
              <a:t>6</a:t>
            </a:fld>
            <a:endParaRPr lang="en-US"/>
          </a:p>
        </p:txBody>
      </p:sp>
    </p:spTree>
    <p:extLst>
      <p:ext uri="{BB962C8B-B14F-4D97-AF65-F5344CB8AC3E}">
        <p14:creationId xmlns:p14="http://schemas.microsoft.com/office/powerpoint/2010/main" val="869095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BB5252-502B-8342-AB51-DA70CD7943DF}" type="slidenum">
              <a:rPr lang="en-US" smtClean="0"/>
              <a:t>15</a:t>
            </a:fld>
            <a:endParaRPr lang="en-US"/>
          </a:p>
        </p:txBody>
      </p:sp>
    </p:spTree>
    <p:extLst>
      <p:ext uri="{BB962C8B-B14F-4D97-AF65-F5344CB8AC3E}">
        <p14:creationId xmlns:p14="http://schemas.microsoft.com/office/powerpoint/2010/main" val="3623024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8C7274C-47B4-CB4F-8EC8-3F04D1E63DB3}"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3895580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C7274C-47B4-CB4F-8EC8-3F04D1E63DB3}"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3231199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C7274C-47B4-CB4F-8EC8-3F04D1E63DB3}"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1469896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8C7274C-47B4-CB4F-8EC8-3F04D1E63DB3}"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114218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8C7274C-47B4-CB4F-8EC8-3F04D1E63DB3}" type="datetimeFigureOut">
              <a:rPr lang="en-US" smtClean="0"/>
              <a:t>3/11/2020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160609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8C7274C-47B4-CB4F-8EC8-3F04D1E63DB3}"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3561505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C7274C-47B4-CB4F-8EC8-3F04D1E63DB3}" type="datetimeFigureOut">
              <a:rPr lang="en-US" smtClean="0"/>
              <a:t>3/11/2020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2718402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8C7274C-47B4-CB4F-8EC8-3F04D1E63DB3}" type="datetimeFigureOut">
              <a:rPr lang="en-US" smtClean="0"/>
              <a:t>3/11/2020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1447231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C7274C-47B4-CB4F-8EC8-3F04D1E63DB3}" type="datetimeFigureOut">
              <a:rPr lang="en-US" smtClean="0"/>
              <a:t>3/11/2020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5742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C7274C-47B4-CB4F-8EC8-3F04D1E63DB3}"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319644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8C7274C-47B4-CB4F-8EC8-3F04D1E63DB3}" type="datetimeFigureOut">
              <a:rPr lang="en-US" smtClean="0"/>
              <a:t>3/11/2020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CF948-EDDA-8D4B-859C-A22588175B84}" type="slidenum">
              <a:rPr lang="en-US" smtClean="0"/>
              <a:t>‹#›</a:t>
            </a:fld>
            <a:endParaRPr lang="en-US"/>
          </a:p>
        </p:txBody>
      </p:sp>
    </p:spTree>
    <p:extLst>
      <p:ext uri="{BB962C8B-B14F-4D97-AF65-F5344CB8AC3E}">
        <p14:creationId xmlns:p14="http://schemas.microsoft.com/office/powerpoint/2010/main" val="40177707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C7274C-47B4-CB4F-8EC8-3F04D1E63DB3}" type="datetimeFigureOut">
              <a:rPr lang="en-US" smtClean="0"/>
              <a:t>3/11/2020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DCF948-EDDA-8D4B-859C-A22588175B84}" type="slidenum">
              <a:rPr lang="en-US" smtClean="0"/>
              <a:t>‹#›</a:t>
            </a:fld>
            <a:endParaRPr lang="en-US"/>
          </a:p>
        </p:txBody>
      </p:sp>
    </p:spTree>
    <p:extLst>
      <p:ext uri="{BB962C8B-B14F-4D97-AF65-F5344CB8AC3E}">
        <p14:creationId xmlns:p14="http://schemas.microsoft.com/office/powerpoint/2010/main" val="16289055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hyperlink" Target="about:blank"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88000"/>
          </a:blip>
          <a:stretch>
            <a:fillRect/>
          </a:stretch>
        </p:blipFill>
        <p:spPr>
          <a:xfrm>
            <a:off x="0" y="381000"/>
            <a:ext cx="9144000" cy="60899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ctrTitle"/>
          </p:nvPr>
        </p:nvSpPr>
        <p:spPr>
          <a:xfrm>
            <a:off x="643935" y="241432"/>
            <a:ext cx="7772400" cy="1470025"/>
          </a:xfrm>
        </p:spPr>
        <p:txBody>
          <a:bodyPr/>
          <a:lstStyle/>
          <a:p>
            <a:r>
              <a:rPr lang="en-US" i="1" dirty="0">
                <a:solidFill>
                  <a:schemeClr val="bg1"/>
                </a:solidFill>
                <a:latin typeface="Georgia"/>
                <a:cs typeface="Georgia"/>
              </a:rPr>
              <a:t>What is Classical Education?</a:t>
            </a:r>
          </a:p>
        </p:txBody>
      </p:sp>
      <p:sp>
        <p:nvSpPr>
          <p:cNvPr id="3" name="Subtitle 2"/>
          <p:cNvSpPr>
            <a:spLocks noGrp="1"/>
          </p:cNvSpPr>
          <p:nvPr>
            <p:ph type="subTitle" idx="1"/>
          </p:nvPr>
        </p:nvSpPr>
        <p:spPr>
          <a:xfrm>
            <a:off x="1371600" y="1401898"/>
            <a:ext cx="6400800" cy="1752600"/>
          </a:xfrm>
        </p:spPr>
        <p:txBody>
          <a:bodyPr/>
          <a:lstStyle/>
          <a:p>
            <a:r>
              <a:rPr lang="en-US" dirty="0">
                <a:solidFill>
                  <a:srgbClr val="FFFFFF"/>
                </a:solidFill>
                <a:latin typeface="Georgia"/>
                <a:cs typeface="Georgia"/>
              </a:rPr>
              <a:t>Amy Gilbert Richards</a:t>
            </a:r>
          </a:p>
          <a:p>
            <a:r>
              <a:rPr lang="en-US" sz="2800" i="1" dirty="0">
                <a:solidFill>
                  <a:srgbClr val="FFFFFF"/>
                </a:solidFill>
                <a:latin typeface="Georgia"/>
                <a:cs typeface="Georgia"/>
              </a:rPr>
              <a:t>Eastern University</a:t>
            </a:r>
          </a:p>
        </p:txBody>
      </p:sp>
    </p:spTree>
    <p:extLst>
      <p:ext uri="{BB962C8B-B14F-4D97-AF65-F5344CB8AC3E}">
        <p14:creationId xmlns:p14="http://schemas.microsoft.com/office/powerpoint/2010/main" val="8439066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034" t="3256" r="7115" b="49327"/>
          <a:stretch/>
        </p:blipFill>
        <p:spPr>
          <a:xfrm>
            <a:off x="0" y="1004887"/>
            <a:ext cx="9143999" cy="4223610"/>
          </a:xfrm>
          <a:prstGeom prst="rect">
            <a:avLst/>
          </a:prstGeom>
        </p:spPr>
      </p:pic>
    </p:spTree>
    <p:extLst>
      <p:ext uri="{BB962C8B-B14F-4D97-AF65-F5344CB8AC3E}">
        <p14:creationId xmlns:p14="http://schemas.microsoft.com/office/powerpoint/2010/main" val="3259678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903"/>
            <a:ext cx="8229600" cy="1143000"/>
          </a:xfrm>
        </p:spPr>
        <p:txBody>
          <a:bodyPr>
            <a:normAutofit fontScale="90000"/>
          </a:bodyPr>
          <a:lstStyle/>
          <a:p>
            <a:r>
              <a:rPr lang="en-US" sz="4000" b="1" i="1" dirty="0">
                <a:latin typeface="Georgia"/>
                <a:cs typeface="Georgia"/>
              </a:rPr>
              <a:t>The </a:t>
            </a:r>
            <a:r>
              <a:rPr lang="en-US" sz="4000" b="1" i="1" dirty="0" err="1">
                <a:latin typeface="Georgia"/>
                <a:cs typeface="Georgia"/>
              </a:rPr>
              <a:t>Trivium</a:t>
            </a:r>
            <a:r>
              <a:rPr lang="en-US" sz="3600" i="1" dirty="0">
                <a:latin typeface="Georgia"/>
                <a:cs typeface="Georgia"/>
              </a:rPr>
              <a:t>:</a:t>
            </a:r>
            <a:br>
              <a:rPr lang="en-US" sz="3600" i="1" dirty="0">
                <a:latin typeface="Georgia"/>
                <a:cs typeface="Georgia"/>
              </a:rPr>
            </a:br>
            <a:r>
              <a:rPr lang="en-US" sz="3100" i="1" dirty="0">
                <a:latin typeface="Georgia"/>
                <a:cs typeface="Georgia"/>
              </a:rPr>
              <a:t>The study of language, taught through the study of literature</a:t>
            </a:r>
          </a:p>
        </p:txBody>
      </p:sp>
      <p:sp>
        <p:nvSpPr>
          <p:cNvPr id="3" name="Content Placeholder 2"/>
          <p:cNvSpPr>
            <a:spLocks noGrp="1"/>
          </p:cNvSpPr>
          <p:nvPr>
            <p:ph idx="1"/>
          </p:nvPr>
        </p:nvSpPr>
        <p:spPr>
          <a:xfrm>
            <a:off x="457200" y="1884162"/>
            <a:ext cx="8229600" cy="4730487"/>
          </a:xfrm>
        </p:spPr>
        <p:txBody>
          <a:bodyPr>
            <a:normAutofit fontScale="92500" lnSpcReduction="20000"/>
          </a:bodyPr>
          <a:lstStyle/>
          <a:p>
            <a:r>
              <a:rPr lang="en-US" i="1" dirty="0">
                <a:latin typeface="Georgia"/>
                <a:cs typeface="Georgia"/>
              </a:rPr>
              <a:t>Grammar: Be!</a:t>
            </a:r>
          </a:p>
          <a:p>
            <a:pPr lvl="1"/>
            <a:r>
              <a:rPr lang="en-US" dirty="0">
                <a:latin typeface="Georgia"/>
                <a:cs typeface="Georgia"/>
              </a:rPr>
              <a:t>Teaches us to understand language</a:t>
            </a:r>
          </a:p>
          <a:p>
            <a:pPr lvl="1"/>
            <a:r>
              <a:rPr lang="en-US" dirty="0">
                <a:latin typeface="Georgia"/>
                <a:cs typeface="Georgia"/>
              </a:rPr>
              <a:t>Latin is crucial to learning grammar</a:t>
            </a:r>
          </a:p>
          <a:p>
            <a:pPr lvl="1"/>
            <a:endParaRPr lang="en-US" dirty="0">
              <a:latin typeface="Georgia"/>
              <a:cs typeface="Georgia"/>
            </a:endParaRPr>
          </a:p>
          <a:p>
            <a:r>
              <a:rPr lang="en-US" i="1" dirty="0">
                <a:latin typeface="Georgia"/>
                <a:cs typeface="Georgia"/>
              </a:rPr>
              <a:t>Dialectic: Think!</a:t>
            </a:r>
          </a:p>
          <a:p>
            <a:pPr lvl="1"/>
            <a:r>
              <a:rPr lang="en-US" dirty="0">
                <a:latin typeface="Georgia"/>
                <a:cs typeface="Georgia"/>
              </a:rPr>
              <a:t>Teaches us to separate truth from falsehood</a:t>
            </a:r>
          </a:p>
          <a:p>
            <a:pPr lvl="1"/>
            <a:r>
              <a:rPr lang="en-US" dirty="0">
                <a:latin typeface="Georgia"/>
                <a:cs typeface="Georgia"/>
              </a:rPr>
              <a:t>Logic, formulating questions</a:t>
            </a:r>
          </a:p>
          <a:p>
            <a:pPr lvl="1"/>
            <a:endParaRPr lang="en-US" dirty="0">
              <a:latin typeface="Georgia"/>
              <a:cs typeface="Georgia"/>
            </a:endParaRPr>
          </a:p>
          <a:p>
            <a:r>
              <a:rPr lang="en-US" i="1" dirty="0">
                <a:latin typeface="Georgia"/>
                <a:cs typeface="Georgia"/>
              </a:rPr>
              <a:t>Rhetoric: Speak!</a:t>
            </a:r>
          </a:p>
          <a:p>
            <a:pPr lvl="1"/>
            <a:r>
              <a:rPr lang="en-US" dirty="0">
                <a:latin typeface="Georgia"/>
                <a:cs typeface="Georgia"/>
              </a:rPr>
              <a:t>Teaches us to argue effectively for a point of view</a:t>
            </a:r>
          </a:p>
          <a:p>
            <a:pPr lvl="1"/>
            <a:r>
              <a:rPr lang="en-US" dirty="0">
                <a:latin typeface="Georgia"/>
                <a:cs typeface="Georgia"/>
              </a:rPr>
              <a:t>Cicero: “to move, to instruct, to delight”</a:t>
            </a:r>
          </a:p>
        </p:txBody>
      </p:sp>
    </p:spTree>
    <p:extLst>
      <p:ext uri="{BB962C8B-B14F-4D97-AF65-F5344CB8AC3E}">
        <p14:creationId xmlns:p14="http://schemas.microsoft.com/office/powerpoint/2010/main" val="1670529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600" b="1" i="1" dirty="0">
                <a:latin typeface="Georgia"/>
                <a:cs typeface="Georgia"/>
              </a:rPr>
              <a:t>The </a:t>
            </a:r>
            <a:r>
              <a:rPr lang="en-US" sz="3600" b="1" i="1" dirty="0" err="1">
                <a:latin typeface="Georgia"/>
                <a:cs typeface="Georgia"/>
              </a:rPr>
              <a:t>Quadrivium</a:t>
            </a:r>
            <a:r>
              <a:rPr lang="en-US" sz="3600" b="1" i="1" dirty="0">
                <a:latin typeface="Georgia"/>
                <a:cs typeface="Georgia"/>
              </a:rPr>
              <a:t>:	</a:t>
            </a:r>
            <a:br>
              <a:rPr lang="en-US" sz="3600" b="1" i="1" dirty="0">
                <a:latin typeface="Georgia"/>
                <a:cs typeface="Georgia"/>
              </a:rPr>
            </a:br>
            <a:r>
              <a:rPr lang="en-US" sz="3100" i="1" dirty="0">
                <a:latin typeface="Georgia"/>
                <a:cs typeface="Georgia"/>
              </a:rPr>
              <a:t>The study of number and its relationship to physical space or time</a:t>
            </a:r>
          </a:p>
        </p:txBody>
      </p:sp>
      <p:sp>
        <p:nvSpPr>
          <p:cNvPr id="5" name="Content Placeholder 4"/>
          <p:cNvSpPr>
            <a:spLocks noGrp="1"/>
          </p:cNvSpPr>
          <p:nvPr>
            <p:ph idx="1"/>
          </p:nvPr>
        </p:nvSpPr>
        <p:spPr>
          <a:xfrm>
            <a:off x="457200" y="1865378"/>
            <a:ext cx="6129550" cy="4525963"/>
          </a:xfrm>
        </p:spPr>
        <p:txBody>
          <a:bodyPr>
            <a:normAutofit lnSpcReduction="10000"/>
          </a:bodyPr>
          <a:lstStyle/>
          <a:p>
            <a:r>
              <a:rPr lang="en-US" dirty="0">
                <a:latin typeface="Georgia"/>
                <a:cs typeface="Georgia"/>
              </a:rPr>
              <a:t>Arithmetic: </a:t>
            </a:r>
          </a:p>
          <a:p>
            <a:pPr lvl="1"/>
            <a:r>
              <a:rPr lang="en-US" dirty="0">
                <a:latin typeface="Georgia"/>
                <a:cs typeface="Georgia"/>
              </a:rPr>
              <a:t>The study of pure number</a:t>
            </a:r>
          </a:p>
          <a:p>
            <a:r>
              <a:rPr lang="en-US" dirty="0">
                <a:latin typeface="Georgia"/>
                <a:cs typeface="Georgia"/>
              </a:rPr>
              <a:t>Geometry: </a:t>
            </a:r>
          </a:p>
          <a:p>
            <a:pPr lvl="1"/>
            <a:r>
              <a:rPr lang="en-US" dirty="0">
                <a:latin typeface="Georgia"/>
                <a:cs typeface="Georgia"/>
              </a:rPr>
              <a:t>The study of number in space</a:t>
            </a:r>
          </a:p>
          <a:p>
            <a:r>
              <a:rPr lang="en-US" dirty="0">
                <a:latin typeface="Georgia"/>
                <a:cs typeface="Georgia"/>
              </a:rPr>
              <a:t>Astronomy (Physics): </a:t>
            </a:r>
          </a:p>
          <a:p>
            <a:pPr lvl="1"/>
            <a:r>
              <a:rPr lang="en-US" dirty="0">
                <a:latin typeface="Georgia"/>
                <a:cs typeface="Georgia"/>
              </a:rPr>
              <a:t>The study of number in time</a:t>
            </a:r>
          </a:p>
          <a:p>
            <a:r>
              <a:rPr lang="en-US" dirty="0">
                <a:latin typeface="Georgia"/>
                <a:cs typeface="Georgia"/>
              </a:rPr>
              <a:t>Music: </a:t>
            </a:r>
          </a:p>
          <a:p>
            <a:pPr lvl="1"/>
            <a:r>
              <a:rPr lang="en-US" dirty="0">
                <a:latin typeface="Georgia"/>
                <a:cs typeface="Georgia"/>
              </a:rPr>
              <a:t>The study of number in both space and time</a:t>
            </a:r>
          </a:p>
          <a:p>
            <a:endParaRPr lang="en-US" dirty="0">
              <a:latin typeface="Georgia"/>
              <a:cs typeface="Georgia"/>
            </a:endParaRPr>
          </a:p>
        </p:txBody>
      </p:sp>
      <p:sp>
        <p:nvSpPr>
          <p:cNvPr id="6" name="TextBox 5"/>
          <p:cNvSpPr txBox="1"/>
          <p:nvPr/>
        </p:nvSpPr>
        <p:spPr>
          <a:xfrm>
            <a:off x="6042506" y="2230068"/>
            <a:ext cx="2944500" cy="3416320"/>
          </a:xfrm>
          <a:prstGeom prst="rect">
            <a:avLst/>
          </a:prstGeom>
          <a:gradFill flip="none" rotWithShape="1">
            <a:gsLst>
              <a:gs pos="0">
                <a:schemeClr val="accent2">
                  <a:lumMod val="75000"/>
                </a:schemeClr>
              </a:gs>
              <a:gs pos="100000">
                <a:srgbClr val="FFFFFF"/>
              </a:gs>
            </a:gsLst>
            <a:path path="circle">
              <a:fillToRect l="100000" t="100000"/>
            </a:path>
            <a:tileRect r="-100000" b="-100000"/>
          </a:gradFill>
        </p:spPr>
        <p:txBody>
          <a:bodyPr wrap="square" rtlCol="0">
            <a:spAutoFit/>
          </a:bodyPr>
          <a:lstStyle/>
          <a:p>
            <a:pPr algn="ctr"/>
            <a:r>
              <a:rPr lang="en-US" sz="2400" dirty="0">
                <a:latin typeface="Georgia"/>
                <a:cs typeface="Georgia"/>
              </a:rPr>
              <a:t>Plato believed that the study of the mystery of number could awaken the inner vision of the soul, preparing it to understand philosophy and theology. </a:t>
            </a:r>
          </a:p>
        </p:txBody>
      </p:sp>
    </p:spTree>
    <p:extLst>
      <p:ext uri="{BB962C8B-B14F-4D97-AF65-F5344CB8AC3E}">
        <p14:creationId xmlns:p14="http://schemas.microsoft.com/office/powerpoint/2010/main" val="2324668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i="1" dirty="0">
                <a:latin typeface="Georgia"/>
                <a:cs typeface="Georgia"/>
              </a:rPr>
              <a:t>Philosophy</a:t>
            </a:r>
          </a:p>
        </p:txBody>
      </p:sp>
      <p:sp>
        <p:nvSpPr>
          <p:cNvPr id="3" name="Content Placeholder 2"/>
          <p:cNvSpPr>
            <a:spLocks noGrp="1"/>
          </p:cNvSpPr>
          <p:nvPr>
            <p:ph idx="1"/>
          </p:nvPr>
        </p:nvSpPr>
        <p:spPr/>
        <p:txBody>
          <a:bodyPr>
            <a:normAutofit lnSpcReduction="10000"/>
          </a:bodyPr>
          <a:lstStyle/>
          <a:p>
            <a:r>
              <a:rPr lang="en-US" dirty="0">
                <a:latin typeface="Georgia"/>
                <a:cs typeface="Georgia"/>
              </a:rPr>
              <a:t>Love of wisdom in Natural, Moral, and Divine Philosophy</a:t>
            </a:r>
          </a:p>
          <a:p>
            <a:pPr lvl="1"/>
            <a:r>
              <a:rPr lang="en-US" dirty="0">
                <a:latin typeface="Georgia"/>
                <a:cs typeface="Georgia"/>
              </a:rPr>
              <a:t>Natural Philosophy: modern natural science</a:t>
            </a:r>
          </a:p>
          <a:p>
            <a:pPr lvl="1"/>
            <a:r>
              <a:rPr lang="en-US" dirty="0">
                <a:latin typeface="Georgia"/>
                <a:cs typeface="Georgia"/>
              </a:rPr>
              <a:t>Moral Philosophy: modern social science</a:t>
            </a:r>
          </a:p>
          <a:p>
            <a:pPr lvl="1"/>
            <a:r>
              <a:rPr lang="en-US" dirty="0">
                <a:latin typeface="Georgia"/>
                <a:cs typeface="Georgia"/>
              </a:rPr>
              <a:t>Divine Philosophy: metaphysics, the study of being</a:t>
            </a:r>
          </a:p>
          <a:p>
            <a:pPr marL="457200" lvl="1" indent="0">
              <a:buNone/>
            </a:pPr>
            <a:endParaRPr lang="en-US" dirty="0">
              <a:latin typeface="Georgia"/>
              <a:cs typeface="Georgia"/>
            </a:endParaRPr>
          </a:p>
          <a:p>
            <a:r>
              <a:rPr lang="en-US" dirty="0">
                <a:latin typeface="Georgia"/>
                <a:cs typeface="Georgia"/>
              </a:rPr>
              <a:t>The unity of knowledge that covers all subjects</a:t>
            </a:r>
          </a:p>
          <a:p>
            <a:endParaRPr lang="en-US" dirty="0">
              <a:latin typeface="Georgia"/>
              <a:cs typeface="Georgia"/>
            </a:endParaRPr>
          </a:p>
        </p:txBody>
      </p:sp>
    </p:spTree>
    <p:extLst>
      <p:ext uri="{BB962C8B-B14F-4D97-AF65-F5344CB8AC3E}">
        <p14:creationId xmlns:p14="http://schemas.microsoft.com/office/powerpoint/2010/main" val="13635520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3400" y="0"/>
            <a:ext cx="5519517" cy="6858000"/>
          </a:xfrm>
          <a:prstGeom prst="rect">
            <a:avLst/>
          </a:prstGeom>
        </p:spPr>
      </p:pic>
      <p:sp>
        <p:nvSpPr>
          <p:cNvPr id="3" name="TextBox 2"/>
          <p:cNvSpPr txBox="1"/>
          <p:nvPr/>
        </p:nvSpPr>
        <p:spPr>
          <a:xfrm>
            <a:off x="7424049" y="5359394"/>
            <a:ext cx="1590867" cy="1323439"/>
          </a:xfrm>
          <a:prstGeom prst="rect">
            <a:avLst/>
          </a:prstGeom>
          <a:noFill/>
        </p:spPr>
        <p:txBody>
          <a:bodyPr wrap="square" rtlCol="0">
            <a:spAutoFit/>
          </a:bodyPr>
          <a:lstStyle/>
          <a:p>
            <a:r>
              <a:rPr lang="en-US" sz="2000" dirty="0">
                <a:latin typeface="Georgia"/>
                <a:cs typeface="Georgia"/>
              </a:rPr>
              <a:t>The Seven Liberal Arts ordered to Philosophy</a:t>
            </a:r>
          </a:p>
        </p:txBody>
      </p:sp>
    </p:spTree>
    <p:extLst>
      <p:ext uri="{BB962C8B-B14F-4D97-AF65-F5344CB8AC3E}">
        <p14:creationId xmlns:p14="http://schemas.microsoft.com/office/powerpoint/2010/main" val="332616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i="1" dirty="0">
                <a:latin typeface="Georgia"/>
                <a:cs typeface="Georgia"/>
              </a:rPr>
              <a:t>Theology</a:t>
            </a:r>
            <a:r>
              <a:rPr lang="en-US" i="1" dirty="0">
                <a:latin typeface="Georgia"/>
                <a:cs typeface="Georgia"/>
              </a:rPr>
              <a:t>:</a:t>
            </a:r>
            <a:br>
              <a:rPr lang="en-US" i="1" dirty="0">
                <a:latin typeface="Georgia"/>
                <a:cs typeface="Georgia"/>
              </a:rPr>
            </a:br>
            <a:r>
              <a:rPr lang="en-US" sz="3600" i="1" dirty="0">
                <a:latin typeface="Georgia"/>
                <a:cs typeface="Georgia"/>
              </a:rPr>
              <a:t>The Science of Divine Revelation</a:t>
            </a:r>
          </a:p>
        </p:txBody>
      </p:sp>
      <p:sp>
        <p:nvSpPr>
          <p:cNvPr id="3" name="Content Placeholder 2"/>
          <p:cNvSpPr>
            <a:spLocks noGrp="1"/>
          </p:cNvSpPr>
          <p:nvPr>
            <p:ph idx="1"/>
          </p:nvPr>
        </p:nvSpPr>
        <p:spPr>
          <a:xfrm>
            <a:off x="457200" y="1600200"/>
            <a:ext cx="8229600" cy="5257800"/>
          </a:xfrm>
        </p:spPr>
        <p:txBody>
          <a:bodyPr>
            <a:normAutofit fontScale="92500" lnSpcReduction="20000"/>
          </a:bodyPr>
          <a:lstStyle/>
          <a:p>
            <a:r>
              <a:rPr lang="en-US" dirty="0">
                <a:latin typeface="Georgia"/>
                <a:cs typeface="Georgia"/>
              </a:rPr>
              <a:t>Queen of the Sciences</a:t>
            </a:r>
          </a:p>
          <a:p>
            <a:pPr marL="0" indent="0">
              <a:buNone/>
            </a:pPr>
            <a:endParaRPr lang="en-US" dirty="0">
              <a:latin typeface="Georgia"/>
              <a:cs typeface="Georgia"/>
            </a:endParaRPr>
          </a:p>
          <a:p>
            <a:r>
              <a:rPr lang="en-US" dirty="0">
                <a:latin typeface="Georgia"/>
                <a:cs typeface="Georgia"/>
              </a:rPr>
              <a:t>Deals specifically with </a:t>
            </a:r>
            <a:r>
              <a:rPr lang="en-US" i="1" dirty="0">
                <a:latin typeface="Georgia"/>
                <a:cs typeface="Georgia"/>
              </a:rPr>
              <a:t>revealed </a:t>
            </a:r>
            <a:r>
              <a:rPr lang="en-US" dirty="0">
                <a:latin typeface="Georgia"/>
                <a:cs typeface="Georgia"/>
              </a:rPr>
              <a:t>truth, which provides the framework for the entirety of education</a:t>
            </a:r>
          </a:p>
          <a:p>
            <a:endParaRPr lang="en-US" dirty="0">
              <a:latin typeface="Georgia"/>
              <a:cs typeface="Georgia"/>
            </a:endParaRPr>
          </a:p>
          <a:p>
            <a:r>
              <a:rPr lang="en-US" dirty="0">
                <a:latin typeface="Georgia"/>
                <a:cs typeface="Georgia"/>
              </a:rPr>
              <a:t>Governs the entirety of classical education as its </a:t>
            </a:r>
            <a:r>
              <a:rPr lang="en-US" i="1" dirty="0">
                <a:latin typeface="Georgia"/>
                <a:cs typeface="Georgia"/>
              </a:rPr>
              <a:t>telos</a:t>
            </a:r>
            <a:r>
              <a:rPr lang="en-US" dirty="0">
                <a:latin typeface="Georgia"/>
                <a:cs typeface="Georgia"/>
              </a:rPr>
              <a:t>.</a:t>
            </a:r>
          </a:p>
          <a:p>
            <a:pPr marL="0" indent="0">
              <a:buNone/>
            </a:pPr>
            <a:endParaRPr lang="en-US" dirty="0">
              <a:latin typeface="Georgia"/>
              <a:cs typeface="Georgia"/>
            </a:endParaRPr>
          </a:p>
          <a:p>
            <a:r>
              <a:rPr lang="en-US" dirty="0">
                <a:latin typeface="Georgia"/>
                <a:cs typeface="Georgia"/>
              </a:rPr>
              <a:t>“Theology orders our knowledge to its proper end in the worship and service of the Lord Jesus Christ.” --Clark and Jain</a:t>
            </a:r>
          </a:p>
        </p:txBody>
      </p:sp>
    </p:spTree>
    <p:extLst>
      <p:ext uri="{BB962C8B-B14F-4D97-AF65-F5344CB8AC3E}">
        <p14:creationId xmlns:p14="http://schemas.microsoft.com/office/powerpoint/2010/main" val="25985392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ppendix PGMA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1134816" y="-1043159"/>
            <a:ext cx="6874369" cy="9143999"/>
          </a:xfrm>
          <a:prstGeom prst="rect">
            <a:avLst/>
          </a:prstGeom>
        </p:spPr>
      </p:pic>
    </p:spTree>
    <p:extLst>
      <p:ext uri="{BB962C8B-B14F-4D97-AF65-F5344CB8AC3E}">
        <p14:creationId xmlns:p14="http://schemas.microsoft.com/office/powerpoint/2010/main" val="3386608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i="1" dirty="0">
                <a:latin typeface="Georgia"/>
                <a:cs typeface="Georgia"/>
              </a:rPr>
              <a:t>Why</a:t>
            </a:r>
            <a:r>
              <a:rPr lang="en-US" sz="3600" b="1" dirty="0">
                <a:latin typeface="Georgia"/>
                <a:cs typeface="Georgia"/>
              </a:rPr>
              <a:t> Catholic Classical Education?</a:t>
            </a:r>
            <a:endParaRPr lang="en-US" sz="3600" b="1" i="1" dirty="0">
              <a:latin typeface="Georgia"/>
              <a:cs typeface="Georgia"/>
            </a:endParaRPr>
          </a:p>
        </p:txBody>
      </p:sp>
      <p:sp>
        <p:nvSpPr>
          <p:cNvPr id="3" name="Content Placeholder 2"/>
          <p:cNvSpPr>
            <a:spLocks noGrp="1"/>
          </p:cNvSpPr>
          <p:nvPr>
            <p:ph idx="1"/>
          </p:nvPr>
        </p:nvSpPr>
        <p:spPr>
          <a:xfrm>
            <a:off x="457200" y="1311935"/>
            <a:ext cx="8229600" cy="5401263"/>
          </a:xfrm>
        </p:spPr>
        <p:txBody>
          <a:bodyPr>
            <a:normAutofit fontScale="92500"/>
          </a:bodyPr>
          <a:lstStyle/>
          <a:p>
            <a:r>
              <a:rPr lang="en-US" dirty="0">
                <a:latin typeface="Georgia"/>
                <a:cs typeface="Georgia"/>
              </a:rPr>
              <a:t>Treats students as fully human</a:t>
            </a:r>
          </a:p>
          <a:p>
            <a:pPr lvl="1"/>
            <a:r>
              <a:rPr lang="en-US" dirty="0">
                <a:latin typeface="Georgia"/>
                <a:cs typeface="Georgia"/>
              </a:rPr>
              <a:t>Gives priority to </a:t>
            </a:r>
            <a:r>
              <a:rPr lang="en-US" i="1" dirty="0">
                <a:latin typeface="Georgia"/>
                <a:cs typeface="Georgia"/>
              </a:rPr>
              <a:t>persons</a:t>
            </a:r>
            <a:r>
              <a:rPr lang="en-US" dirty="0">
                <a:latin typeface="Georgia"/>
                <a:cs typeface="Georgia"/>
              </a:rPr>
              <a:t>, rather than to instrumental ends</a:t>
            </a:r>
          </a:p>
          <a:p>
            <a:pPr marL="457200" lvl="1" indent="0">
              <a:buNone/>
            </a:pPr>
            <a:endParaRPr lang="en-US" dirty="0">
              <a:latin typeface="Georgia"/>
              <a:cs typeface="Georgia"/>
            </a:endParaRPr>
          </a:p>
          <a:p>
            <a:pPr marL="0" indent="0" algn="ctr">
              <a:buNone/>
            </a:pPr>
            <a:r>
              <a:rPr lang="en-US" dirty="0">
                <a:latin typeface="Georgia"/>
                <a:cs typeface="Georgia"/>
              </a:rPr>
              <a:t>“Growth in prayer and growth in love is at the heart of education, for prayer involves interior opening to the supreme Other. It is the relationship to God made possible by this opening that strengthens us in our attempts to know and love the whole creation, and our neighbors as ourselves.” </a:t>
            </a:r>
            <a:r>
              <a:rPr lang="mr-IN" dirty="0">
                <a:latin typeface="Georgia"/>
                <a:cs typeface="Georgia"/>
              </a:rPr>
              <a:t>–</a:t>
            </a:r>
            <a:r>
              <a:rPr lang="en-US" dirty="0">
                <a:latin typeface="Georgia"/>
                <a:cs typeface="Georgia"/>
              </a:rPr>
              <a:t>Caldecott</a:t>
            </a:r>
          </a:p>
        </p:txBody>
      </p:sp>
    </p:spTree>
    <p:extLst>
      <p:ext uri="{BB962C8B-B14F-4D97-AF65-F5344CB8AC3E}">
        <p14:creationId xmlns:p14="http://schemas.microsoft.com/office/powerpoint/2010/main" val="3217307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610"/>
            <a:ext cx="8229600" cy="1143000"/>
          </a:xfrm>
        </p:spPr>
        <p:txBody>
          <a:bodyPr>
            <a:normAutofit/>
          </a:bodyPr>
          <a:lstStyle/>
          <a:p>
            <a:r>
              <a:rPr lang="en-US" sz="3600" b="1" dirty="0">
                <a:latin typeface="Georgia"/>
                <a:cs typeface="Georgia"/>
              </a:rPr>
              <a:t>Classical Education for </a:t>
            </a:r>
            <a:r>
              <a:rPr lang="en-US" sz="3600" b="1" i="1" dirty="0">
                <a:latin typeface="Georgia"/>
                <a:cs typeface="Georgia"/>
              </a:rPr>
              <a:t>Everyone</a:t>
            </a:r>
            <a:endParaRPr lang="en-US" sz="3600" b="1" dirty="0">
              <a:latin typeface="Georgia"/>
              <a:cs typeface="Georgia"/>
            </a:endParaRPr>
          </a:p>
        </p:txBody>
      </p:sp>
      <p:sp>
        <p:nvSpPr>
          <p:cNvPr id="3" name="Content Placeholder 2"/>
          <p:cNvSpPr>
            <a:spLocks noGrp="1"/>
          </p:cNvSpPr>
          <p:nvPr>
            <p:ph idx="1"/>
          </p:nvPr>
        </p:nvSpPr>
        <p:spPr>
          <a:xfrm>
            <a:off x="457200" y="1228194"/>
            <a:ext cx="8229600" cy="5629806"/>
          </a:xfrm>
        </p:spPr>
        <p:txBody>
          <a:bodyPr>
            <a:normAutofit fontScale="85000" lnSpcReduction="10000"/>
          </a:bodyPr>
          <a:lstStyle/>
          <a:p>
            <a:pPr marL="0" indent="0" algn="ctr">
              <a:buNone/>
            </a:pPr>
            <a:r>
              <a:rPr lang="en-US" dirty="0">
                <a:latin typeface="Georgia"/>
                <a:cs typeface="Georgia"/>
              </a:rPr>
              <a:t>“There is no foundation for the complaint that only a small minority of human beings have been given the power to understand what is taught them, the majority being so slow-witted that they waste time and labor. On the contrary, you will find the greater number quick to reason and prompt to learn. This is natural to man.</a:t>
            </a:r>
          </a:p>
          <a:p>
            <a:pPr marL="0" indent="0" algn="ctr">
              <a:buNone/>
            </a:pPr>
            <a:r>
              <a:rPr lang="en-US" dirty="0">
                <a:latin typeface="Georgia"/>
                <a:cs typeface="Georgia"/>
              </a:rPr>
              <a:t>. . . </a:t>
            </a:r>
          </a:p>
          <a:p>
            <a:pPr marL="0" indent="0" algn="ctr">
              <a:buNone/>
            </a:pPr>
            <a:r>
              <a:rPr lang="en-US" dirty="0">
                <a:latin typeface="Georgia"/>
                <a:cs typeface="Georgia"/>
              </a:rPr>
              <a:t>‘But some have more talent than others.’ I agree: then some will achieve more and some less, but we never find one who has not achieved something by his efforts.”</a:t>
            </a:r>
          </a:p>
          <a:p>
            <a:pPr marL="0" indent="0" algn="ctr">
              <a:buNone/>
            </a:pPr>
            <a:endParaRPr lang="en-US" dirty="0">
              <a:latin typeface="Georgia"/>
              <a:cs typeface="Georgia"/>
            </a:endParaRPr>
          </a:p>
          <a:p>
            <a:pPr marL="0" indent="0" algn="ctr">
              <a:buNone/>
            </a:pPr>
            <a:r>
              <a:rPr lang="en-US" dirty="0">
                <a:latin typeface="Georgia"/>
                <a:cs typeface="Georgia"/>
              </a:rPr>
              <a:t>--</a:t>
            </a:r>
            <a:r>
              <a:rPr lang="en-US" dirty="0" err="1">
                <a:latin typeface="Georgia"/>
                <a:cs typeface="Georgia"/>
              </a:rPr>
              <a:t>Quintillian</a:t>
            </a:r>
            <a:r>
              <a:rPr lang="en-US" dirty="0">
                <a:latin typeface="Georgia"/>
                <a:cs typeface="Georgia"/>
              </a:rPr>
              <a:t>, </a:t>
            </a:r>
            <a:r>
              <a:rPr lang="en-US" i="1" dirty="0" err="1">
                <a:latin typeface="Georgia"/>
                <a:cs typeface="Georgia"/>
              </a:rPr>
              <a:t>Institutio</a:t>
            </a:r>
            <a:r>
              <a:rPr lang="en-US" i="1" dirty="0">
                <a:latin typeface="Georgia"/>
                <a:cs typeface="Georgia"/>
              </a:rPr>
              <a:t> </a:t>
            </a:r>
            <a:r>
              <a:rPr lang="en-US" i="1" dirty="0" err="1">
                <a:latin typeface="Georgia"/>
                <a:cs typeface="Georgia"/>
              </a:rPr>
              <a:t>Oratioria</a:t>
            </a:r>
            <a:r>
              <a:rPr lang="en-US" i="1">
                <a:latin typeface="Georgia"/>
                <a:cs typeface="Georgia"/>
              </a:rPr>
              <a:t>, </a:t>
            </a:r>
            <a:r>
              <a:rPr lang="en-US">
                <a:latin typeface="Georgia"/>
                <a:cs typeface="Georgia"/>
              </a:rPr>
              <a:t>I:I.</a:t>
            </a:r>
            <a:endParaRPr lang="en-US" dirty="0">
              <a:latin typeface="Georgia"/>
              <a:cs typeface="Georgia"/>
            </a:endParaRPr>
          </a:p>
        </p:txBody>
      </p:sp>
    </p:spTree>
    <p:extLst>
      <p:ext uri="{BB962C8B-B14F-4D97-AF65-F5344CB8AC3E}">
        <p14:creationId xmlns:p14="http://schemas.microsoft.com/office/powerpoint/2010/main" val="42761041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9703" y="326800"/>
            <a:ext cx="8589175" cy="6370974"/>
          </a:xfrm>
          <a:prstGeom prst="rect">
            <a:avLst/>
          </a:prstGeom>
        </p:spPr>
        <p:txBody>
          <a:bodyPr wrap="square">
            <a:spAutoFit/>
          </a:bodyPr>
          <a:lstStyle/>
          <a:p>
            <a:pPr algn="ctr"/>
            <a:r>
              <a:rPr lang="en-US" sz="2400" b="1" i="1" dirty="0">
                <a:latin typeface="Georgia"/>
                <a:cs typeface="Georgia"/>
              </a:rPr>
              <a:t>Further Resources:</a:t>
            </a:r>
          </a:p>
          <a:p>
            <a:r>
              <a:rPr lang="en-US" sz="2400" dirty="0">
                <a:latin typeface="Georgia"/>
                <a:cs typeface="Georgia"/>
              </a:rPr>
              <a:t> </a:t>
            </a:r>
          </a:p>
          <a:p>
            <a:pPr marL="342900" lvl="0" indent="-342900">
              <a:buFont typeface="Arial"/>
              <a:buChar char="•"/>
            </a:pPr>
            <a:r>
              <a:rPr lang="en-US" sz="2400" i="1" dirty="0">
                <a:latin typeface="Georgia"/>
                <a:cs typeface="Georgia"/>
              </a:rPr>
              <a:t>The Liberal Arts Tradition: A Philosophy of Christian Classical Education. </a:t>
            </a:r>
            <a:r>
              <a:rPr lang="en-US" sz="2400" dirty="0">
                <a:latin typeface="Georgia"/>
                <a:cs typeface="Georgia"/>
              </a:rPr>
              <a:t>Kevin Clark and Ravi Scott Jain. Classical Academic Press, 2013. </a:t>
            </a:r>
          </a:p>
          <a:p>
            <a:pPr lvl="0"/>
            <a:endParaRPr lang="en-US" sz="2400" dirty="0">
              <a:latin typeface="Georgia"/>
              <a:cs typeface="Georgia"/>
            </a:endParaRPr>
          </a:p>
          <a:p>
            <a:pPr marL="342900" lvl="0" indent="-342900">
              <a:buFont typeface="Arial"/>
              <a:buChar char="•"/>
            </a:pPr>
            <a:r>
              <a:rPr lang="en-US" sz="2400" i="1" dirty="0">
                <a:latin typeface="Georgia"/>
                <a:cs typeface="Georgia"/>
              </a:rPr>
              <a:t>Beauty in the Word: Rethinking the Foundations of Education. </a:t>
            </a:r>
            <a:r>
              <a:rPr lang="en-US" sz="2400" dirty="0">
                <a:latin typeface="Georgia"/>
                <a:cs typeface="Georgia"/>
              </a:rPr>
              <a:t>Stratford Caldecott. Angelico Press, 2012.</a:t>
            </a:r>
          </a:p>
          <a:p>
            <a:pPr lvl="0"/>
            <a:endParaRPr lang="en-US" sz="2400" dirty="0">
              <a:latin typeface="Georgia"/>
              <a:cs typeface="Georgia"/>
            </a:endParaRPr>
          </a:p>
          <a:p>
            <a:pPr marL="342900" lvl="0" indent="-342900">
              <a:buFont typeface="Arial"/>
              <a:buChar char="•"/>
            </a:pPr>
            <a:r>
              <a:rPr lang="en-US" sz="2400" i="1" dirty="0">
                <a:latin typeface="Georgia"/>
                <a:cs typeface="Georgia"/>
              </a:rPr>
              <a:t>Beauty for Truth’s Sake: On the Re-enchantment of Education. </a:t>
            </a:r>
            <a:r>
              <a:rPr lang="en-US" sz="2400" dirty="0">
                <a:latin typeface="Georgia"/>
                <a:cs typeface="Georgia"/>
              </a:rPr>
              <a:t>Stratford Caldecott. Brazos Press, 2017.</a:t>
            </a:r>
          </a:p>
          <a:p>
            <a:pPr lvl="0"/>
            <a:endParaRPr lang="en-US" sz="2400" dirty="0">
              <a:latin typeface="Georgia"/>
              <a:cs typeface="Georgia"/>
            </a:endParaRPr>
          </a:p>
          <a:p>
            <a:pPr marL="342900" lvl="0" indent="-342900">
              <a:buFont typeface="Arial"/>
              <a:buChar char="•"/>
            </a:pPr>
            <a:r>
              <a:rPr lang="en-US" sz="2400" i="1" dirty="0">
                <a:latin typeface="Georgia"/>
                <a:cs typeface="Georgia"/>
              </a:rPr>
              <a:t>Simply Classical:</a:t>
            </a:r>
            <a:r>
              <a:rPr lang="en-US" sz="2400" dirty="0">
                <a:latin typeface="Georgia"/>
                <a:cs typeface="Georgia"/>
              </a:rPr>
              <a:t> </a:t>
            </a:r>
            <a:r>
              <a:rPr lang="en-US" sz="2400" i="1" dirty="0">
                <a:latin typeface="Georgia"/>
                <a:cs typeface="Georgia"/>
              </a:rPr>
              <a:t>A Beautiful Education for Any Child. </a:t>
            </a:r>
            <a:r>
              <a:rPr lang="en-US" sz="2400" dirty="0">
                <a:latin typeface="Georgia"/>
                <a:cs typeface="Georgia"/>
              </a:rPr>
              <a:t>Cheryl Swope. </a:t>
            </a:r>
            <a:r>
              <a:rPr lang="en-US" sz="2400" dirty="0" err="1">
                <a:latin typeface="Georgia"/>
                <a:cs typeface="Georgia"/>
              </a:rPr>
              <a:t>Memoria</a:t>
            </a:r>
            <a:r>
              <a:rPr lang="en-US" sz="2400" dirty="0">
                <a:latin typeface="Georgia"/>
                <a:cs typeface="Georgia"/>
              </a:rPr>
              <a:t> Press.2019.</a:t>
            </a:r>
          </a:p>
          <a:p>
            <a:pPr lvl="0"/>
            <a:endParaRPr lang="en-US" sz="2400" dirty="0">
              <a:latin typeface="Georgia"/>
              <a:cs typeface="Georgia"/>
            </a:endParaRPr>
          </a:p>
          <a:p>
            <a:pPr marL="342900" lvl="0" indent="-342900">
              <a:buFont typeface="Arial"/>
              <a:buChar char="•"/>
            </a:pPr>
            <a:r>
              <a:rPr lang="en-US" sz="2400" dirty="0">
                <a:latin typeface="Georgia"/>
                <a:cs typeface="Georgia"/>
              </a:rPr>
              <a:t>Lectures on </a:t>
            </a:r>
            <a:r>
              <a:rPr lang="en-US" sz="2400" dirty="0" err="1">
                <a:latin typeface="Georgia"/>
                <a:cs typeface="Georgia"/>
              </a:rPr>
              <a:t>ClassicalU</a:t>
            </a:r>
            <a:r>
              <a:rPr lang="en-US" sz="2400" dirty="0">
                <a:latin typeface="Georgia"/>
                <a:cs typeface="Georgia"/>
              </a:rPr>
              <a:t>: </a:t>
            </a:r>
            <a:r>
              <a:rPr lang="en-US" sz="2400" u="sng" dirty="0">
                <a:latin typeface="Georgia"/>
                <a:cs typeface="Georgia"/>
                <a:hlinkClick r:id="rId2"/>
              </a:rPr>
              <a:t>www.classicalu.com/the-lecture-hall/</a:t>
            </a:r>
            <a:endParaRPr lang="en-US" sz="2400" dirty="0">
              <a:latin typeface="Georgia"/>
              <a:cs typeface="Georgia"/>
            </a:endParaRPr>
          </a:p>
        </p:txBody>
      </p:sp>
    </p:spTree>
    <p:extLst>
      <p:ext uri="{BB962C8B-B14F-4D97-AF65-F5344CB8AC3E}">
        <p14:creationId xmlns:p14="http://schemas.microsoft.com/office/powerpoint/2010/main" val="203026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i="1" dirty="0">
                <a:latin typeface="Georgia"/>
                <a:cs typeface="Georgia"/>
              </a:rPr>
              <a:t>What is Classical Education?</a:t>
            </a:r>
          </a:p>
        </p:txBody>
      </p:sp>
      <p:sp>
        <p:nvSpPr>
          <p:cNvPr id="3" name="Content Placeholder 2"/>
          <p:cNvSpPr>
            <a:spLocks noGrp="1"/>
          </p:cNvSpPr>
          <p:nvPr>
            <p:ph idx="1"/>
          </p:nvPr>
        </p:nvSpPr>
        <p:spPr/>
        <p:txBody>
          <a:bodyPr>
            <a:normAutofit lnSpcReduction="10000"/>
          </a:bodyPr>
          <a:lstStyle/>
          <a:p>
            <a:r>
              <a:rPr lang="en-US" dirty="0">
                <a:latin typeface="Georgia"/>
                <a:cs typeface="Georgia"/>
              </a:rPr>
              <a:t>A </a:t>
            </a:r>
            <a:r>
              <a:rPr lang="en-US" i="1" dirty="0">
                <a:latin typeface="Georgia"/>
                <a:cs typeface="Georgia"/>
              </a:rPr>
              <a:t>What: </a:t>
            </a:r>
            <a:r>
              <a:rPr lang="en-US" dirty="0">
                <a:latin typeface="Georgia"/>
                <a:cs typeface="Georgia"/>
              </a:rPr>
              <a:t>classical education entails the consideration of particular </a:t>
            </a:r>
            <a:r>
              <a:rPr lang="en-US" i="1" dirty="0">
                <a:latin typeface="Georgia"/>
                <a:cs typeface="Georgia"/>
              </a:rPr>
              <a:t>subjects</a:t>
            </a:r>
            <a:r>
              <a:rPr lang="en-US" dirty="0">
                <a:latin typeface="Georgia"/>
                <a:cs typeface="Georgia"/>
              </a:rPr>
              <a:t> aimed towards forming a student’s mind and character.</a:t>
            </a:r>
          </a:p>
          <a:p>
            <a:endParaRPr lang="en-US" i="1" dirty="0">
              <a:latin typeface="Georgia"/>
              <a:cs typeface="Georgia"/>
            </a:endParaRPr>
          </a:p>
          <a:p>
            <a:r>
              <a:rPr lang="en-US" dirty="0">
                <a:latin typeface="Georgia"/>
                <a:cs typeface="Georgia"/>
              </a:rPr>
              <a:t>A </a:t>
            </a:r>
            <a:r>
              <a:rPr lang="en-US" i="1" dirty="0">
                <a:latin typeface="Georgia"/>
                <a:cs typeface="Georgia"/>
              </a:rPr>
              <a:t>How:</a:t>
            </a:r>
            <a:r>
              <a:rPr lang="en-US" dirty="0">
                <a:latin typeface="Georgia"/>
                <a:cs typeface="Georgia"/>
              </a:rPr>
              <a:t> there are particular </a:t>
            </a:r>
            <a:r>
              <a:rPr lang="en-US" i="1" dirty="0">
                <a:latin typeface="Georgia"/>
                <a:cs typeface="Georgia"/>
              </a:rPr>
              <a:t>methods</a:t>
            </a:r>
            <a:r>
              <a:rPr lang="en-US" dirty="0">
                <a:latin typeface="Georgia"/>
                <a:cs typeface="Georgia"/>
              </a:rPr>
              <a:t> traditionally used to achieve such formation, which we will discuss as we move through the presentation.</a:t>
            </a:r>
          </a:p>
          <a:p>
            <a:endParaRPr lang="en-US" dirty="0"/>
          </a:p>
        </p:txBody>
      </p:sp>
    </p:spTree>
    <p:extLst>
      <p:ext uri="{BB962C8B-B14F-4D97-AF65-F5344CB8AC3E}">
        <p14:creationId xmlns:p14="http://schemas.microsoft.com/office/powerpoint/2010/main" val="1156057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6335" y="737776"/>
            <a:ext cx="8052024" cy="5262980"/>
          </a:xfrm>
          <a:prstGeom prst="rect">
            <a:avLst/>
          </a:prstGeom>
        </p:spPr>
        <p:txBody>
          <a:bodyPr wrap="square" anchor="ctr">
            <a:spAutoFit/>
          </a:bodyPr>
          <a:lstStyle/>
          <a:p>
            <a:pPr algn="ctr"/>
            <a:r>
              <a:rPr lang="en-US" sz="2800" dirty="0">
                <a:latin typeface="Georgia"/>
                <a:cs typeface="Georgia"/>
              </a:rPr>
              <a:t>“education is not primarily about the acquisition of information. It is not even about the acquisition of ‘skills’ in the conventional sense, to equip us for particular roles in society. </a:t>
            </a:r>
            <a:r>
              <a:rPr lang="en-US" sz="2800" b="1" i="1" dirty="0">
                <a:latin typeface="Georgia"/>
                <a:cs typeface="Georgia"/>
              </a:rPr>
              <a:t>It is about how we become more human </a:t>
            </a:r>
            <a:r>
              <a:rPr lang="en-US" sz="2800" dirty="0">
                <a:latin typeface="Georgia"/>
                <a:cs typeface="Georgia"/>
              </a:rPr>
              <a:t>(and therefore more free, in the truest sense of that word). This is a broader and deeper question, but no less practical. Too often we have not been educating our humanity. We have been educating ourselves for </a:t>
            </a:r>
            <a:r>
              <a:rPr lang="en-US" sz="2800" i="1" dirty="0">
                <a:latin typeface="Georgia"/>
                <a:cs typeface="Georgia"/>
              </a:rPr>
              <a:t>doing </a:t>
            </a:r>
            <a:r>
              <a:rPr lang="en-US" sz="2800" dirty="0">
                <a:latin typeface="Georgia"/>
                <a:cs typeface="Georgia"/>
              </a:rPr>
              <a:t>rather than </a:t>
            </a:r>
            <a:r>
              <a:rPr lang="en-US" sz="2800" i="1" dirty="0">
                <a:latin typeface="Georgia"/>
                <a:cs typeface="Georgia"/>
              </a:rPr>
              <a:t>being.”</a:t>
            </a:r>
          </a:p>
          <a:p>
            <a:pPr algn="ctr"/>
            <a:endParaRPr lang="en-US" sz="2800" i="1" dirty="0">
              <a:latin typeface="Georgia"/>
              <a:cs typeface="Georgia"/>
            </a:endParaRPr>
          </a:p>
          <a:p>
            <a:pPr algn="ctr"/>
            <a:r>
              <a:rPr lang="en-US" sz="2800" i="1" dirty="0">
                <a:latin typeface="Georgia"/>
                <a:cs typeface="Georgia"/>
              </a:rPr>
              <a:t> </a:t>
            </a:r>
            <a:r>
              <a:rPr lang="mr-IN" sz="2800" dirty="0">
                <a:latin typeface="Georgia"/>
                <a:cs typeface="Georgia"/>
              </a:rPr>
              <a:t>–</a:t>
            </a:r>
            <a:r>
              <a:rPr lang="en-US" sz="2800" dirty="0">
                <a:latin typeface="Georgia"/>
                <a:cs typeface="Georgia"/>
              </a:rPr>
              <a:t>Stratford Caldecott</a:t>
            </a:r>
          </a:p>
        </p:txBody>
      </p:sp>
    </p:spTree>
    <p:extLst>
      <p:ext uri="{BB962C8B-B14F-4D97-AF65-F5344CB8AC3E}">
        <p14:creationId xmlns:p14="http://schemas.microsoft.com/office/powerpoint/2010/main" val="389916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550" y="456076"/>
            <a:ext cx="8847456" cy="1143000"/>
          </a:xfrm>
        </p:spPr>
        <p:txBody>
          <a:bodyPr>
            <a:normAutofit fontScale="90000"/>
          </a:bodyPr>
          <a:lstStyle/>
          <a:p>
            <a:r>
              <a:rPr lang="en-US" sz="3600" i="1" dirty="0">
                <a:latin typeface="Georgia"/>
                <a:cs typeface="Georgia"/>
              </a:rPr>
              <a:t>PGMAPT: </a:t>
            </a:r>
            <a:br>
              <a:rPr lang="en-US" sz="3600" i="1" dirty="0">
                <a:latin typeface="Georgia"/>
                <a:cs typeface="Georgia"/>
              </a:rPr>
            </a:br>
            <a:r>
              <a:rPr lang="en-US" sz="3600" i="1" dirty="0">
                <a:latin typeface="Georgia"/>
                <a:cs typeface="Georgia"/>
              </a:rPr>
              <a:t>A Guide to Understanding Classical Education</a:t>
            </a:r>
            <a:br>
              <a:rPr lang="en-US" sz="3600" i="1" dirty="0">
                <a:latin typeface="Georgia"/>
                <a:cs typeface="Georgia"/>
              </a:rPr>
            </a:br>
            <a:r>
              <a:rPr lang="en-US" sz="3600" i="1" dirty="0">
                <a:latin typeface="Georgia"/>
                <a:cs typeface="Georgia"/>
              </a:rPr>
              <a:t>(</a:t>
            </a:r>
            <a:r>
              <a:rPr lang="en-US" sz="2700" dirty="0">
                <a:latin typeface="Georgia"/>
                <a:cs typeface="Georgia"/>
              </a:rPr>
              <a:t>Kevin Clarke and Ravi Scott Jain, </a:t>
            </a:r>
            <a:r>
              <a:rPr lang="en-US" sz="2700" i="1" dirty="0">
                <a:latin typeface="Georgia"/>
                <a:cs typeface="Georgia"/>
              </a:rPr>
              <a:t>The Liberal Arts Tradition</a:t>
            </a:r>
            <a:r>
              <a:rPr lang="en-US" sz="3600" i="1" dirty="0">
                <a:latin typeface="Georgia"/>
                <a:cs typeface="Georgia"/>
              </a:rPr>
              <a:t>)</a:t>
            </a:r>
          </a:p>
        </p:txBody>
      </p:sp>
      <p:sp>
        <p:nvSpPr>
          <p:cNvPr id="3" name="Content Placeholder 2"/>
          <p:cNvSpPr>
            <a:spLocks noGrp="1"/>
          </p:cNvSpPr>
          <p:nvPr>
            <p:ph idx="1"/>
          </p:nvPr>
        </p:nvSpPr>
        <p:spPr>
          <a:xfrm>
            <a:off x="139550" y="2228254"/>
            <a:ext cx="8847456" cy="4525963"/>
          </a:xfrm>
        </p:spPr>
        <p:txBody>
          <a:bodyPr>
            <a:normAutofit lnSpcReduction="10000"/>
          </a:bodyPr>
          <a:lstStyle/>
          <a:p>
            <a:r>
              <a:rPr lang="en-US" dirty="0">
                <a:latin typeface="Georgia"/>
                <a:cs typeface="Georgia"/>
              </a:rPr>
              <a:t>Piety</a:t>
            </a:r>
          </a:p>
          <a:p>
            <a:r>
              <a:rPr lang="en-US" dirty="0">
                <a:latin typeface="Georgia"/>
                <a:cs typeface="Georgia"/>
              </a:rPr>
              <a:t>Gymnastic</a:t>
            </a:r>
          </a:p>
          <a:p>
            <a:r>
              <a:rPr lang="en-US" dirty="0">
                <a:latin typeface="Georgia"/>
                <a:cs typeface="Georgia"/>
              </a:rPr>
              <a:t>Music</a:t>
            </a:r>
          </a:p>
          <a:p>
            <a:r>
              <a:rPr lang="en-US" dirty="0">
                <a:latin typeface="Georgia"/>
                <a:cs typeface="Georgia"/>
              </a:rPr>
              <a:t>Art (The Seven Liberal Arts)*</a:t>
            </a:r>
          </a:p>
          <a:p>
            <a:r>
              <a:rPr lang="en-US" dirty="0">
                <a:latin typeface="Georgia"/>
                <a:cs typeface="Georgia"/>
              </a:rPr>
              <a:t>Philosophy</a:t>
            </a:r>
          </a:p>
          <a:p>
            <a:r>
              <a:rPr lang="en-US" dirty="0">
                <a:latin typeface="Georgia"/>
                <a:cs typeface="Georgia"/>
              </a:rPr>
              <a:t>Theology</a:t>
            </a:r>
          </a:p>
          <a:p>
            <a:pPr marL="0" indent="0">
              <a:buNone/>
            </a:pPr>
            <a:endParaRPr lang="en-US" dirty="0">
              <a:latin typeface="Georgia"/>
              <a:cs typeface="Georgia"/>
            </a:endParaRPr>
          </a:p>
          <a:p>
            <a:pPr marL="0" indent="0">
              <a:buNone/>
            </a:pPr>
            <a:r>
              <a:rPr lang="en-US" sz="2200" dirty="0">
                <a:latin typeface="Georgia"/>
                <a:cs typeface="Georgia"/>
              </a:rPr>
              <a:t>* </a:t>
            </a:r>
            <a:r>
              <a:rPr lang="en-US" sz="2400" dirty="0">
                <a:latin typeface="Georgia"/>
                <a:cs typeface="Georgia"/>
              </a:rPr>
              <a:t>Note that ‘art’ here does not mean fine art or productive crafts</a:t>
            </a:r>
          </a:p>
        </p:txBody>
      </p:sp>
    </p:spTree>
    <p:extLst>
      <p:ext uri="{BB962C8B-B14F-4D97-AF65-F5344CB8AC3E}">
        <p14:creationId xmlns:p14="http://schemas.microsoft.com/office/powerpoint/2010/main" val="3841866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388305" y="177495"/>
            <a:ext cx="4463589" cy="6680505"/>
          </a:xfrm>
          <a:prstGeom prst="rect">
            <a:avLst/>
          </a:prstGeom>
        </p:spPr>
      </p:pic>
    </p:spTree>
    <p:extLst>
      <p:ext uri="{BB962C8B-B14F-4D97-AF65-F5344CB8AC3E}">
        <p14:creationId xmlns:p14="http://schemas.microsoft.com/office/powerpoint/2010/main" val="1747936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61357" y="0"/>
            <a:ext cx="5082710" cy="6858000"/>
          </a:xfrm>
          <a:prstGeom prst="rect">
            <a:avLst/>
          </a:prstGeom>
        </p:spPr>
      </p:pic>
      <p:sp>
        <p:nvSpPr>
          <p:cNvPr id="3" name="TextBox 2"/>
          <p:cNvSpPr txBox="1"/>
          <p:nvPr/>
        </p:nvSpPr>
        <p:spPr>
          <a:xfrm>
            <a:off x="97685" y="172244"/>
            <a:ext cx="3628294" cy="6247863"/>
          </a:xfrm>
          <a:prstGeom prst="rect">
            <a:avLst/>
          </a:prstGeom>
          <a:noFill/>
        </p:spPr>
        <p:txBody>
          <a:bodyPr wrap="square" rtlCol="0">
            <a:spAutoFit/>
          </a:bodyPr>
          <a:lstStyle/>
          <a:p>
            <a:pPr algn="ctr"/>
            <a:r>
              <a:rPr lang="en-US" sz="3600" i="1" dirty="0">
                <a:latin typeface="Georgia"/>
                <a:cs typeface="Georgia"/>
              </a:rPr>
              <a:t>Piety</a:t>
            </a:r>
          </a:p>
          <a:p>
            <a:pPr algn="ctr"/>
            <a:endParaRPr lang="en-US" sz="2800" dirty="0">
              <a:latin typeface="Georgia"/>
              <a:cs typeface="Georgia"/>
            </a:endParaRPr>
          </a:p>
          <a:p>
            <a:pPr marL="457200" indent="-457200">
              <a:buFont typeface="Arial"/>
              <a:buChar char="•"/>
            </a:pPr>
            <a:r>
              <a:rPr lang="en-US" sz="2400" dirty="0">
                <a:latin typeface="Georgia"/>
                <a:cs typeface="Georgia"/>
              </a:rPr>
              <a:t>“the proper love and fear of God and Man”</a:t>
            </a:r>
          </a:p>
          <a:p>
            <a:pPr marL="457200" indent="-457200">
              <a:buFont typeface="Arial"/>
              <a:buChar char="•"/>
            </a:pPr>
            <a:endParaRPr lang="en-US" sz="2400" dirty="0">
              <a:latin typeface="Georgia"/>
              <a:cs typeface="Georgia"/>
            </a:endParaRPr>
          </a:p>
          <a:p>
            <a:pPr marL="457200" indent="-457200">
              <a:buFont typeface="Arial"/>
              <a:buChar char="•"/>
            </a:pPr>
            <a:r>
              <a:rPr lang="en-US" sz="2400" dirty="0">
                <a:latin typeface="Georgia"/>
                <a:cs typeface="Georgia"/>
              </a:rPr>
              <a:t>We are “born into a morally defined cosmic order and [are] thus obliged to live in a way concomitant with that moral order” (Turley)</a:t>
            </a:r>
          </a:p>
          <a:p>
            <a:pPr marL="457200" indent="-457200">
              <a:buFont typeface="Arial"/>
              <a:buChar char="•"/>
            </a:pPr>
            <a:endParaRPr lang="en-US" sz="2400" dirty="0">
              <a:latin typeface="Georgia"/>
              <a:cs typeface="Georgia"/>
            </a:endParaRPr>
          </a:p>
          <a:p>
            <a:pPr marL="457200" indent="-457200">
              <a:buFont typeface="Arial"/>
              <a:buChar char="•"/>
            </a:pPr>
            <a:r>
              <a:rPr lang="en-US" sz="2400" dirty="0">
                <a:latin typeface="Georgia"/>
                <a:cs typeface="Georgia"/>
              </a:rPr>
              <a:t>Passing on our heritage: parents as primary educators</a:t>
            </a:r>
          </a:p>
        </p:txBody>
      </p:sp>
      <p:sp>
        <p:nvSpPr>
          <p:cNvPr id="4" name="TextBox 3"/>
          <p:cNvSpPr txBox="1"/>
          <p:nvPr/>
        </p:nvSpPr>
        <p:spPr>
          <a:xfrm>
            <a:off x="2093247" y="6420107"/>
            <a:ext cx="1632732" cy="461665"/>
          </a:xfrm>
          <a:prstGeom prst="rect">
            <a:avLst/>
          </a:prstGeom>
          <a:noFill/>
        </p:spPr>
        <p:txBody>
          <a:bodyPr wrap="square" rtlCol="0">
            <a:spAutoFit/>
          </a:bodyPr>
          <a:lstStyle/>
          <a:p>
            <a:pPr algn="r"/>
            <a:r>
              <a:rPr lang="en-US" sz="2400" dirty="0">
                <a:latin typeface="Georgia"/>
                <a:cs typeface="Georgia"/>
              </a:rPr>
              <a:t>Aeneas</a:t>
            </a:r>
          </a:p>
        </p:txBody>
      </p:sp>
    </p:spTree>
    <p:extLst>
      <p:ext uri="{BB962C8B-B14F-4D97-AF65-F5344CB8AC3E}">
        <p14:creationId xmlns:p14="http://schemas.microsoft.com/office/powerpoint/2010/main" val="232286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i="1" dirty="0">
                <a:latin typeface="Georgia"/>
                <a:cs typeface="Georgia"/>
              </a:rPr>
              <a:t>Gymnastic and Music: </a:t>
            </a:r>
            <a:br>
              <a:rPr lang="en-US" sz="3600" b="1" i="1" dirty="0">
                <a:latin typeface="Georgia"/>
                <a:cs typeface="Georgia"/>
              </a:rPr>
            </a:br>
            <a:r>
              <a:rPr lang="en-US" sz="3600" b="1" i="1" dirty="0">
                <a:latin typeface="Georgia"/>
                <a:cs typeface="Georgia"/>
              </a:rPr>
              <a:t>Poetic Knowledge</a:t>
            </a:r>
          </a:p>
        </p:txBody>
      </p:sp>
      <p:sp>
        <p:nvSpPr>
          <p:cNvPr id="3" name="Content Placeholder 2"/>
          <p:cNvSpPr>
            <a:spLocks noGrp="1"/>
          </p:cNvSpPr>
          <p:nvPr>
            <p:ph idx="1"/>
          </p:nvPr>
        </p:nvSpPr>
        <p:spPr>
          <a:xfrm>
            <a:off x="457200" y="1445553"/>
            <a:ext cx="8229600" cy="5309516"/>
          </a:xfrm>
        </p:spPr>
        <p:txBody>
          <a:bodyPr>
            <a:normAutofit fontScale="92500" lnSpcReduction="10000"/>
          </a:bodyPr>
          <a:lstStyle/>
          <a:p>
            <a:r>
              <a:rPr lang="en-US" sz="2800" dirty="0">
                <a:latin typeface="Georgia"/>
                <a:cs typeface="Georgia"/>
              </a:rPr>
              <a:t>Introduce the young to reality through delight</a:t>
            </a:r>
          </a:p>
          <a:p>
            <a:pPr marL="0" indent="0">
              <a:buNone/>
            </a:pPr>
            <a:endParaRPr lang="en-US" sz="2800" dirty="0">
              <a:latin typeface="Georgia"/>
              <a:cs typeface="Georgia"/>
            </a:endParaRPr>
          </a:p>
          <a:p>
            <a:r>
              <a:rPr lang="en-US" sz="2800" dirty="0">
                <a:latin typeface="Georgia"/>
                <a:cs typeface="Georgia"/>
              </a:rPr>
              <a:t>Total education engaging the memory, passions, and imagination.</a:t>
            </a:r>
          </a:p>
          <a:p>
            <a:endParaRPr lang="en-US" sz="2800" dirty="0">
              <a:latin typeface="Georgia"/>
              <a:cs typeface="Georgia"/>
            </a:endParaRPr>
          </a:p>
          <a:p>
            <a:r>
              <a:rPr lang="en-US" sz="2800" dirty="0">
                <a:latin typeface="Georgia"/>
                <a:cs typeface="Georgia"/>
              </a:rPr>
              <a:t>Gymnastic and music (the Muses) recognize children as </a:t>
            </a:r>
            <a:r>
              <a:rPr lang="en-US" sz="2800" i="1" dirty="0">
                <a:latin typeface="Georgia"/>
                <a:cs typeface="Georgia"/>
              </a:rPr>
              <a:t>embodied </a:t>
            </a:r>
            <a:r>
              <a:rPr lang="en-US" sz="2800" dirty="0">
                <a:latin typeface="Georgia"/>
                <a:cs typeface="Georgia"/>
              </a:rPr>
              <a:t>beings.</a:t>
            </a:r>
          </a:p>
          <a:p>
            <a:pPr marL="0" indent="0">
              <a:buNone/>
            </a:pPr>
            <a:endParaRPr lang="en-US" sz="2800" dirty="0">
              <a:latin typeface="Georgia"/>
              <a:cs typeface="Georgia"/>
            </a:endParaRPr>
          </a:p>
          <a:p>
            <a:pPr lvl="0"/>
            <a:r>
              <a:rPr lang="en-US" sz="2800" i="1" dirty="0">
                <a:latin typeface="Georgia"/>
                <a:cs typeface="Georgia"/>
              </a:rPr>
              <a:t>All </a:t>
            </a:r>
            <a:r>
              <a:rPr lang="en-US" sz="2800" dirty="0">
                <a:latin typeface="Georgia"/>
                <a:cs typeface="Georgia"/>
              </a:rPr>
              <a:t>subjects in the early grades are </a:t>
            </a:r>
            <a:r>
              <a:rPr lang="en-US" sz="2800" i="1" dirty="0">
                <a:latin typeface="Georgia"/>
                <a:cs typeface="Georgia"/>
              </a:rPr>
              <a:t>musical</a:t>
            </a:r>
            <a:r>
              <a:rPr lang="en-US" sz="2800" dirty="0">
                <a:latin typeface="Georgia"/>
                <a:cs typeface="Georgia"/>
              </a:rPr>
              <a:t> in this sense: combining physical movement, song (Song School Latin), memorizing poetry, drawing, learning history through story, and experiencing and observing the natural world.</a:t>
            </a:r>
          </a:p>
          <a:p>
            <a:endParaRPr lang="en-US" sz="2800" i="1" dirty="0">
              <a:latin typeface="Georgia"/>
              <a:cs typeface="Georgia"/>
            </a:endParaRPr>
          </a:p>
        </p:txBody>
      </p:sp>
    </p:spTree>
    <p:extLst>
      <p:ext uri="{BB962C8B-B14F-4D97-AF65-F5344CB8AC3E}">
        <p14:creationId xmlns:p14="http://schemas.microsoft.com/office/powerpoint/2010/main" val="1406402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088626"/>
            <a:ext cx="9144000" cy="4240627"/>
          </a:xfrm>
          <a:prstGeom prst="rect">
            <a:avLst/>
          </a:prstGeom>
        </p:spPr>
      </p:pic>
      <p:sp>
        <p:nvSpPr>
          <p:cNvPr id="3" name="TextBox 2"/>
          <p:cNvSpPr txBox="1"/>
          <p:nvPr/>
        </p:nvSpPr>
        <p:spPr>
          <a:xfrm>
            <a:off x="2567716" y="348919"/>
            <a:ext cx="3991124" cy="584776"/>
          </a:xfrm>
          <a:prstGeom prst="rect">
            <a:avLst/>
          </a:prstGeom>
          <a:noFill/>
        </p:spPr>
        <p:txBody>
          <a:bodyPr wrap="square" rtlCol="0">
            <a:spAutoFit/>
          </a:bodyPr>
          <a:lstStyle/>
          <a:p>
            <a:pPr algn="ctr"/>
            <a:r>
              <a:rPr lang="en-US" sz="3200" i="1" dirty="0">
                <a:latin typeface="Georgia"/>
                <a:cs typeface="Georgia"/>
              </a:rPr>
              <a:t>The Muses</a:t>
            </a:r>
          </a:p>
        </p:txBody>
      </p:sp>
    </p:spTree>
    <p:extLst>
      <p:ext uri="{BB962C8B-B14F-4D97-AF65-F5344CB8AC3E}">
        <p14:creationId xmlns:p14="http://schemas.microsoft.com/office/powerpoint/2010/main" val="22016206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021"/>
            <a:ext cx="8229600" cy="1143000"/>
          </a:xfrm>
        </p:spPr>
        <p:txBody>
          <a:bodyPr>
            <a:normAutofit/>
          </a:bodyPr>
          <a:lstStyle/>
          <a:p>
            <a:r>
              <a:rPr lang="en-US" sz="3200" b="1" i="1" dirty="0">
                <a:latin typeface="Georgia"/>
                <a:cs typeface="Georgia"/>
              </a:rPr>
              <a:t>The Seven Liberal Arts</a:t>
            </a:r>
          </a:p>
        </p:txBody>
      </p:sp>
      <p:sp>
        <p:nvSpPr>
          <p:cNvPr id="3" name="Content Placeholder 2"/>
          <p:cNvSpPr>
            <a:spLocks noGrp="1"/>
          </p:cNvSpPr>
          <p:nvPr>
            <p:ph idx="1"/>
          </p:nvPr>
        </p:nvSpPr>
        <p:spPr>
          <a:xfrm>
            <a:off x="457200" y="1284021"/>
            <a:ext cx="8229600" cy="5233783"/>
          </a:xfrm>
        </p:spPr>
        <p:txBody>
          <a:bodyPr>
            <a:normAutofit/>
          </a:bodyPr>
          <a:lstStyle/>
          <a:p>
            <a:r>
              <a:rPr lang="en-US" sz="2800" dirty="0">
                <a:latin typeface="Georgia"/>
                <a:cs typeface="Georgia"/>
              </a:rPr>
              <a:t>Liberal Arts = the tools needed to create and justify knowledge</a:t>
            </a:r>
          </a:p>
          <a:p>
            <a:pPr marL="0" indent="0">
              <a:buNone/>
            </a:pPr>
            <a:endParaRPr lang="en-US" sz="2800" dirty="0">
              <a:latin typeface="Georgia"/>
              <a:cs typeface="Georgia"/>
            </a:endParaRPr>
          </a:p>
          <a:p>
            <a:r>
              <a:rPr lang="en-US" sz="2800" dirty="0">
                <a:latin typeface="Georgia"/>
                <a:cs typeface="Georgia"/>
              </a:rPr>
              <a:t>Provide essential tools—linguistic and mathematical—for all subsequent learning</a:t>
            </a:r>
          </a:p>
          <a:p>
            <a:pPr marL="0" indent="0">
              <a:buNone/>
            </a:pPr>
            <a:endParaRPr lang="en-US" sz="2800" dirty="0">
              <a:latin typeface="Georgia"/>
              <a:cs typeface="Georgia"/>
            </a:endParaRPr>
          </a:p>
          <a:p>
            <a:r>
              <a:rPr lang="en-US" sz="2800" dirty="0">
                <a:latin typeface="Georgia"/>
                <a:cs typeface="Georgia"/>
              </a:rPr>
              <a:t>How we learn what we need to know in order to be </a:t>
            </a:r>
            <a:r>
              <a:rPr lang="en-US" sz="2800" i="1" dirty="0">
                <a:latin typeface="Georgia"/>
                <a:cs typeface="Georgia"/>
              </a:rPr>
              <a:t>free </a:t>
            </a:r>
            <a:r>
              <a:rPr lang="en-US" sz="2800" dirty="0">
                <a:latin typeface="Georgia"/>
                <a:cs typeface="Georgia"/>
              </a:rPr>
              <a:t>persons, not dependent on our teachers</a:t>
            </a:r>
          </a:p>
          <a:p>
            <a:endParaRPr lang="en-US" sz="2800" dirty="0">
              <a:latin typeface="Georgia"/>
              <a:cs typeface="Georgia"/>
            </a:endParaRPr>
          </a:p>
          <a:p>
            <a:pPr lvl="1"/>
            <a:r>
              <a:rPr lang="en-US" sz="2400" dirty="0">
                <a:latin typeface="Georgia"/>
                <a:cs typeface="Georgia"/>
              </a:rPr>
              <a:t>The ‘liberal’ arts thus contrasted with the ‘servile’ arts, which serve direct instrumental ends.</a:t>
            </a:r>
          </a:p>
        </p:txBody>
      </p:sp>
    </p:spTree>
    <p:extLst>
      <p:ext uri="{BB962C8B-B14F-4D97-AF65-F5344CB8AC3E}">
        <p14:creationId xmlns:p14="http://schemas.microsoft.com/office/powerpoint/2010/main" val="4831407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5971</TotalTime>
  <Words>1325</Words>
  <Application>Microsoft Office PowerPoint</Application>
  <PresentationFormat>On-screen Show (4:3)</PresentationFormat>
  <Paragraphs>118</Paragraphs>
  <Slides>19</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Georgia</vt:lpstr>
      <vt:lpstr>Office Theme</vt:lpstr>
      <vt:lpstr>What is Classical Education?</vt:lpstr>
      <vt:lpstr>What is Classical Education?</vt:lpstr>
      <vt:lpstr>PowerPoint Presentation</vt:lpstr>
      <vt:lpstr>PGMAPT:  A Guide to Understanding Classical Education (Kevin Clarke and Ravi Scott Jain, The Liberal Arts Tradition)</vt:lpstr>
      <vt:lpstr>PowerPoint Presentation</vt:lpstr>
      <vt:lpstr>PowerPoint Presentation</vt:lpstr>
      <vt:lpstr>Gymnastic and Music:  Poetic Knowledge</vt:lpstr>
      <vt:lpstr>PowerPoint Presentation</vt:lpstr>
      <vt:lpstr>The Seven Liberal Arts</vt:lpstr>
      <vt:lpstr>PowerPoint Presentation</vt:lpstr>
      <vt:lpstr>The Trivium: The study of language, taught through the study of literature</vt:lpstr>
      <vt:lpstr>The Quadrivium:  The study of number and its relationship to physical space or time</vt:lpstr>
      <vt:lpstr>Philosophy</vt:lpstr>
      <vt:lpstr>PowerPoint Presentation</vt:lpstr>
      <vt:lpstr>Theology: The Science of Divine Revelation</vt:lpstr>
      <vt:lpstr>PowerPoint Presentation</vt:lpstr>
      <vt:lpstr>Why Catholic Classical Education?</vt:lpstr>
      <vt:lpstr>Classical Education for Everyone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Classical Education?</dc:title>
  <dc:creator>Amy Gilbert</dc:creator>
  <cp:lastModifiedBy>Regina Luminis Academy</cp:lastModifiedBy>
  <cp:revision>70</cp:revision>
  <cp:lastPrinted>2019-10-24T17:19:49Z</cp:lastPrinted>
  <dcterms:created xsi:type="dcterms:W3CDTF">2019-10-21T19:12:32Z</dcterms:created>
  <dcterms:modified xsi:type="dcterms:W3CDTF">2020-03-11T14:06:19Z</dcterms:modified>
</cp:coreProperties>
</file>